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574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3.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do you think of space walking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Safe.	B. Comfortable.	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Difficult.	D. Boring.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1796" y="92777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219991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“Space walking is not easy”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可知，太空行走并不容易。故选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9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38973"/>
            <a:ext cx="11485848" cy="453335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50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3500">
                <a:solidFill>
                  <a:srgbClr val="00B0F0"/>
                </a:solidFill>
                <a:cs typeface="Times New Roman"/>
              </a:rPr>
              <a:t>4.</a:t>
            </a:r>
            <a:r>
              <a:rPr lang="en-US" altLang="zh-CN" sz="3500">
                <a:solidFill>
                  <a:srgbClr val="000000"/>
                </a:solidFill>
                <a:cs typeface="Times New Roman"/>
              </a:rPr>
              <a:t>Which of the following is NOT true according to the passage</a:t>
            </a:r>
            <a:r>
              <a:rPr lang="zh-CN" altLang="zh-CN" sz="3500">
                <a:solidFill>
                  <a:srgbClr val="000000"/>
                </a:solidFill>
                <a:cs typeface="Times New Roman"/>
              </a:rPr>
              <a:t>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cs typeface="Times New Roman"/>
              </a:rPr>
              <a:t>A. The temperature in the space station is quite comfortable.</a:t>
            </a:r>
            <a:endParaRPr lang="zh-CN" altLang="zh-CN" sz="35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cs typeface="Times New Roman"/>
              </a:rPr>
              <a:t>B. The astronauts work in space with robots’ arms and hands.</a:t>
            </a:r>
            <a:endParaRPr lang="zh-CN" altLang="zh-CN" sz="35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cs typeface="Times New Roman"/>
              </a:rPr>
              <a:t>C. People don’t leave any rubbish each time they go into space.</a:t>
            </a:r>
            <a:endParaRPr lang="zh-CN" altLang="zh-CN" sz="35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cs typeface="Times New Roman"/>
              </a:rPr>
              <a:t>D. It takes a lot of time for astronauts to learn to walk in space</a:t>
            </a:r>
            <a:r>
              <a:rPr lang="en-US" altLang="zh-CN" sz="3500" smtClean="0">
                <a:solidFill>
                  <a:srgbClr val="000000"/>
                </a:solidFill>
                <a:cs typeface="Times New Roman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1103170" y="721721"/>
            <a:ext cx="508473" cy="7630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500" smtClean="0"/>
              <a:t>C</a:t>
            </a:r>
            <a:endParaRPr lang="zh-CN" altLang="en-US" sz="3500"/>
          </a:p>
        </p:txBody>
      </p:sp>
    </p:spTree>
    <p:extLst>
      <p:ext uri="{BB962C8B-B14F-4D97-AF65-F5344CB8AC3E}">
        <p14:creationId xmlns:p14="http://schemas.microsoft.com/office/powerpoint/2010/main" val="570157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“Each time people go into space, they leave rubbish there.”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可知，每次人们进入太空，他们都会在那里留下垃圾，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项表述错误。故选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416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5.</a:t>
            </a:r>
            <a:r>
              <a:rPr lang="en-US" altLang="zh-CN">
                <a:solidFill>
                  <a:srgbClr val="00B0F0"/>
                </a:solidFill>
                <a:ea typeface="楷体"/>
                <a:cs typeface="Times New Roman"/>
              </a:rPr>
              <a:t>                            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Where can we read this passage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marL="742950" indent="-742950" hangingPunct="0">
              <a:spcAft>
                <a:spcPts val="0"/>
              </a:spcAft>
              <a:buAutoNum type="alphaUcPeriod"/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In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 storybook.	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marL="742950" indent="-742950" hangingPunct="0">
              <a:spcAft>
                <a:spcPts val="0"/>
              </a:spcAft>
              <a:buAutoNum type="alphaUcPeriod"/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 In a science magazine.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In a guidebook.	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D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 In a sports magazine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 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14" y="956649"/>
            <a:ext cx="4453112" cy="529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1111796" y="92777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76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推理判断题。通读全文可知，本文主要介绍了宇航员在太空站如何建造房子以及如何在太空行走，与科学相关。因此本文最有可能出现在一本科学杂志上。故选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514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567000" cy="5193202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79810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758621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astronauts should be careful because there’s a lot of rubbish, and some rubbish goes much faster than a plane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97049" y="2931959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宇航员应该小心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因为那里有很多垃圾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而且有些垃圾飞得比飞机要快得多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06574" y="4444127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是一个复合句。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引导的是原因状语从句。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连接两个并列句。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70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45" y="722693"/>
            <a:ext cx="10980177" cy="141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360854" y="3690947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仿宋"/>
                <a:cs typeface="Times New Roman"/>
              </a:rPr>
              <a:t>河南安阳滑县师达学校期末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260332"/>
            <a:ext cx="3024336" cy="790377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139871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本文主要介绍了宇航员在太空站如何建造房子以及如何在太空行走。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247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7239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Do you know how to build houses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To build a house, you need workers. They use their hands, tools and machines to put things together. Building the ISS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International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Space</a:t>
            </a:r>
            <a:r>
              <a:rPr lang="en-US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Station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国际空间站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is the same. The difference is that the workers are astronauts. They walk in space and use robots’ arms and hands to do their work.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90397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7239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The temperature in the space station is about 21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℃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so it is quite comfortable for astronauts to stay inside. But outside the station, it can be too hot or cold for people. In the sunlight, it’s about 120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℃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 In the shadow of the station, it’s about -85</a:t>
            </a:r>
            <a:r>
              <a:rPr lang="en-US" altLang="zh-CN">
                <a:solidFill>
                  <a:srgbClr val="000000"/>
                </a:solidFill>
                <a:latin typeface="宋体"/>
                <a:cs typeface="Times New Roman"/>
              </a:rPr>
              <a:t>℃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 So when astronauts walk in space, they have to wear heavy clothes—spacesuits.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86121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7239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These spacesuits also keep astronauts safe from flying rubbish in space. Each time people go into space, they leave rubbish there. So astronauts should be careful because there’s a lot of rubbish, and some rubbish goes much faster than a plane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39306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7239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Space walking is not easy, and it can be dangerous. So getting ready for it takes a lot of time to learn. Astronauts will need to do 160 space walks to finish their work in the ISS. That will take about 1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900 man-hour of work.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1288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574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1.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Who build the ISS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Scientists.	B. Astronauts.	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Engineers.	D. Pilots.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1796" y="92777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140968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“Building the ISS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International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国际空间站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same. The difference is that the workers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astronauts.”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可知，宇航员建造国际空间站。故选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11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618630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330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3300">
                <a:solidFill>
                  <a:srgbClr val="00B0F0"/>
                </a:solidFill>
                <a:cs typeface="Times New Roman"/>
              </a:rPr>
              <a:t>2.</a:t>
            </a:r>
            <a:r>
              <a:rPr lang="en-US" altLang="zh-CN" sz="3300">
                <a:solidFill>
                  <a:srgbClr val="00B0F0"/>
                </a:solidFill>
                <a:ea typeface="楷体"/>
                <a:cs typeface="Times New Roman"/>
              </a:rPr>
              <a:t>                    </a:t>
            </a:r>
            <a:r>
              <a:rPr lang="en-US" altLang="zh-CN" sz="3300" smtClean="0">
                <a:solidFill>
                  <a:srgbClr val="00B0F0"/>
                </a:solidFill>
                <a:ea typeface="楷体"/>
                <a:cs typeface="Times New Roman"/>
              </a:rPr>
              <a:t>            </a:t>
            </a:r>
            <a:r>
              <a:rPr lang="en-US" altLang="zh-CN" sz="3300" smtClean="0">
                <a:solidFill>
                  <a:srgbClr val="000000"/>
                </a:solidFill>
                <a:cs typeface="Times New Roman"/>
              </a:rPr>
              <a:t>Why </a:t>
            </a:r>
            <a:r>
              <a:rPr lang="en-US" altLang="zh-CN" sz="3300">
                <a:solidFill>
                  <a:srgbClr val="000000"/>
                </a:solidFill>
                <a:cs typeface="Times New Roman"/>
              </a:rPr>
              <a:t>do astronauts wear spacesuits when they walk in space</a:t>
            </a:r>
            <a:r>
              <a:rPr lang="zh-CN" altLang="zh-CN" sz="3300">
                <a:solidFill>
                  <a:srgbClr val="000000"/>
                </a:solidFill>
                <a:cs typeface="Times New Roman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zh-CN" altLang="zh-CN" sz="3300">
                <a:solidFill>
                  <a:srgbClr val="000000"/>
                </a:solidFill>
                <a:cs typeface="宋体"/>
              </a:rPr>
              <a:t>①</a:t>
            </a:r>
            <a:r>
              <a:rPr lang="en-US" altLang="zh-CN" sz="3300">
                <a:solidFill>
                  <a:srgbClr val="000000"/>
                </a:solidFill>
                <a:cs typeface="Times New Roman"/>
              </a:rPr>
              <a:t>Because it is too hot or cold outside the space station.</a:t>
            </a:r>
            <a:endParaRPr lang="zh-CN" altLang="zh-CN" sz="33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3300">
                <a:solidFill>
                  <a:srgbClr val="000000"/>
                </a:solidFill>
                <a:cs typeface="宋体"/>
              </a:rPr>
              <a:t>②</a:t>
            </a:r>
            <a:r>
              <a:rPr lang="en-US" altLang="zh-CN" sz="3300">
                <a:solidFill>
                  <a:srgbClr val="000000"/>
                </a:solidFill>
                <a:cs typeface="Times New Roman"/>
              </a:rPr>
              <a:t>Because spacesuits can help astronauts walk faster in space.</a:t>
            </a:r>
            <a:endParaRPr lang="zh-CN" altLang="zh-CN" sz="33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3300">
                <a:solidFill>
                  <a:srgbClr val="000000"/>
                </a:solidFill>
                <a:cs typeface="宋体"/>
              </a:rPr>
              <a:t>③</a:t>
            </a:r>
            <a:r>
              <a:rPr lang="en-US" altLang="zh-CN" sz="3300">
                <a:solidFill>
                  <a:srgbClr val="000000"/>
                </a:solidFill>
                <a:cs typeface="Times New Roman"/>
              </a:rPr>
              <a:t>Because spacesuits can keep them safe from flying rubbish.</a:t>
            </a:r>
            <a:endParaRPr lang="zh-CN" altLang="zh-CN" sz="33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3300">
                <a:solidFill>
                  <a:srgbClr val="000000"/>
                </a:solidFill>
                <a:cs typeface="宋体"/>
              </a:rPr>
              <a:t>④</a:t>
            </a:r>
            <a:r>
              <a:rPr lang="en-US" altLang="zh-CN" sz="3300">
                <a:solidFill>
                  <a:srgbClr val="000000"/>
                </a:solidFill>
                <a:cs typeface="Times New Roman"/>
              </a:rPr>
              <a:t>Because it is easy to wear spacesuits.</a:t>
            </a:r>
            <a:endParaRPr lang="zh-CN" altLang="zh-CN" sz="33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300">
                <a:solidFill>
                  <a:srgbClr val="000000"/>
                </a:solidFill>
                <a:cs typeface="Times New Roman"/>
              </a:rPr>
              <a:t>A. </a:t>
            </a:r>
            <a:r>
              <a:rPr lang="zh-CN" altLang="zh-CN" sz="3300">
                <a:solidFill>
                  <a:srgbClr val="000000"/>
                </a:solidFill>
                <a:cs typeface="宋体"/>
              </a:rPr>
              <a:t>①②</a:t>
            </a:r>
            <a:r>
              <a:rPr lang="en-US" altLang="zh-CN" sz="3300">
                <a:solidFill>
                  <a:srgbClr val="000000"/>
                </a:solidFill>
                <a:cs typeface="Times New Roman"/>
              </a:rPr>
              <a:t>	B. </a:t>
            </a:r>
            <a:r>
              <a:rPr lang="zh-CN" altLang="zh-CN" sz="3300">
                <a:solidFill>
                  <a:srgbClr val="000000"/>
                </a:solidFill>
                <a:cs typeface="宋体"/>
              </a:rPr>
              <a:t>②③</a:t>
            </a:r>
            <a:r>
              <a:rPr lang="en-US" altLang="zh-CN" sz="3300">
                <a:solidFill>
                  <a:srgbClr val="000000"/>
                </a:solidFill>
                <a:cs typeface="Times New Roman"/>
              </a:rPr>
              <a:t>	</a:t>
            </a:r>
            <a:endParaRPr lang="zh-CN" altLang="zh-CN" sz="33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300">
                <a:solidFill>
                  <a:srgbClr val="000000"/>
                </a:solidFill>
                <a:cs typeface="Times New Roman"/>
              </a:rPr>
              <a:t>C. </a:t>
            </a:r>
            <a:r>
              <a:rPr lang="zh-CN" altLang="zh-CN" sz="3300">
                <a:solidFill>
                  <a:srgbClr val="000000"/>
                </a:solidFill>
                <a:cs typeface="宋体"/>
              </a:rPr>
              <a:t>①③</a:t>
            </a:r>
            <a:r>
              <a:rPr lang="en-US" altLang="zh-CN" sz="3300">
                <a:solidFill>
                  <a:srgbClr val="000000"/>
                </a:solidFill>
                <a:cs typeface="Times New Roman"/>
              </a:rPr>
              <a:t>	D. </a:t>
            </a:r>
            <a:r>
              <a:rPr lang="zh-CN" altLang="zh-CN" sz="3300">
                <a:solidFill>
                  <a:srgbClr val="000000"/>
                </a:solidFill>
                <a:cs typeface="宋体"/>
              </a:rPr>
              <a:t>③</a:t>
            </a:r>
            <a:r>
              <a:rPr lang="zh-CN" altLang="zh-CN" sz="3300" smtClean="0">
                <a:solidFill>
                  <a:srgbClr val="000000"/>
                </a:solidFill>
                <a:cs typeface="宋体"/>
              </a:rPr>
              <a:t>④</a:t>
            </a:r>
            <a:endParaRPr lang="zh-CN" altLang="zh-CN" sz="33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756" y="846237"/>
            <a:ext cx="3336751" cy="448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1073696" y="793279"/>
            <a:ext cx="490840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300" smtClean="0"/>
              <a:t>C</a:t>
            </a:r>
            <a:endParaRPr lang="zh-CN" altLang="en-US" sz="3300"/>
          </a:p>
        </p:txBody>
      </p:sp>
    </p:spTree>
    <p:extLst>
      <p:ext uri="{BB962C8B-B14F-4D97-AF65-F5344CB8AC3E}">
        <p14:creationId xmlns:p14="http://schemas.microsoft.com/office/powerpoint/2010/main" val="258243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outside the station, it can be too hot or cold for people... So when astronauts walk in space, they have to wear heavy clothes—spacesuits.”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spacesuits also keep astronauts safe from flying rubbish in space.”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可知，宇航员们穿航天服是因为空间站外面太热或太冷，并且航天服还可以保护宇航员免受太空中飞行垃圾的伤害。故选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64211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595</Words>
  <Application>Microsoft Office PowerPoint</Application>
  <PresentationFormat>自定义</PresentationFormat>
  <Paragraphs>44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2025-09-13T09:23:05Z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